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4846320" cy="27432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C9CDD3"/>
                </a:solidFill>
                <a:latin typeface="Segoe UI"/>
              </a:rPr>
              <a:t>Gerência de Delivery Funcional SAP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26722"/>
                </a:solidFill>
                <a:latin typeface="Segoe UI"/>
              </a:rPr>
              <a:t>Rollout · Template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1069848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Segoe UI"/>
              </a:rPr>
              <a:t>Levar o modelo a uma nova unidade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>
                <a:solidFill>
                  <a:srgbClr val="C9CDD3"/>
                </a:solidFill>
                <a:latin typeface="Segoe UI"/>
              </a:rPr>
              <a:t>Reaproveitar um template SAP existente em uma nova empresa, país ou unidade — com localização e o mínimo de novo.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CFD3D8"/>
                </a:solidFill>
                <a:latin typeface="Segoe UI"/>
              </a:rPr>
              <a:t>[ Rollout ]   [ Template ]   [ Localização ]   [ SAP Activate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6072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9AA0A6"/>
                </a:solidFill>
                <a:latin typeface="Segoe UI"/>
              </a:rPr>
              <a:t>Preparado para o cliente · metodologia SAP Activate (fit-to-template)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Por que Rollout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Um bom template é ativo estratégico: implanta mais rápido e com padrão consistente.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O esforço se concentra em localização, deltas locais e migração — não em reinventar o desenho.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Quando usar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Quando o Rollout é o caminho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Indicado quando já existe um template corporativo e a meta é expandir com consistência.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INDICADORES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Template global/corporativo já existe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Expansão para nova unidade ou país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Necessidade de padronização entre sites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Governança central dos processos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BENEFÍCIOS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Velocidade de implantação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Consistência global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Custo menor que greenfield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Curva de aprendizado reduzida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TRADE-OFFS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Localização fiscal e legal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Deltas e exceções locais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Gestão de mudança no 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Metodologia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As fases no SAP Activate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Ciclo focado em aderência ao template e nas diferenças locais.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DISCOVER · BASE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Escopo do site e aderência ao template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Business case do rollout</a:t>
            </a:r>
          </a:p>
        </p:txBody>
      </p:sp>
      <p:sp>
        <p:nvSpPr>
          <p:cNvPr id="9" name="Rectangle 8"/>
          <p:cNvSpPr/>
          <p:nvPr/>
        </p:nvSpPr>
        <p:spPr>
          <a:xfrm>
            <a:off x="336042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014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PREPARE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Plano e time (global + local)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Ambientes e governança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8192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 · FOCO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Fit-to-template por processo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Gaps e requisitos locais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83980" y="2148840"/>
            <a:ext cx="2628900" cy="361188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93708" y="2240280"/>
            <a:ext cx="2409444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REALIZE · DEPLOY · RUN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Config delta e localização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Migração, testes e cutover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Hypercare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89788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599846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Princípio: máxima aderência ao template; cada delta local é justificado por exigência legal ou valor.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Abordagem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Do template à virada local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Três frentes: o que reaproveita, o que localiza e como vira.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FIT-TO-TEMPLATE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O que do template já serve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Gaps do processo local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Decisões de aderência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740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LOCALIZAÇÃO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Fiscal, legal e idioma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Bancos e meios de pagamento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Relatórios obrigatórios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2148840"/>
            <a:ext cx="3566160" cy="420624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40280"/>
            <a:ext cx="3346704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50" b="1">
                <a:solidFill>
                  <a:srgbClr val="1F2328"/>
                </a:solidFill>
                <a:latin typeface="Segoe UI"/>
              </a:rPr>
              <a:t>DADOS E VIRADA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Migração dos dados do site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Testes integrados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50">
                <a:solidFill>
                  <a:srgbClr val="15181C"/>
                </a:solidFill>
                <a:latin typeface="Segoe UI"/>
              </a:rPr>
              <a:t>Cutover e hypercare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Entregas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Pacote de entregáveis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Conjunto recomendado para um rollout a partir de um template existente.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378561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320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Entregável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Valor para o cliente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Análise fit-to-template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Clareza do que se reaproveita vs. novo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Lista de deltas e localizações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Escopo local explícito e acordado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Config delta + localização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Sistema adaptado à realidade do site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Plano de migração do site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Dados confiáveis no go-live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Plano e evidências de teste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Qualidade comprovada antes da virada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Treinamento local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Adoção pelos usuários da unidade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320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Cutover e hypercare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Virada controlada e estabilização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Cronograma 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Cronograma macro e envolvimento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Referência por porte do site; o calendário sai do grau de localização e nº de processos.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Prepare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Preparação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Mobilização global + local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Ambientes e plano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2424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9584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9584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9584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Explore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Fit-to-template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9584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Workshops por processo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Gaps e localizações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36208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73368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Realize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Config delta e testes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Localização e dados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Testes integrados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79992" y="2194560"/>
            <a:ext cx="2697480" cy="3108960"/>
          </a:xfrm>
          <a:prstGeom prst="rect">
            <a:avLst/>
          </a:prstGeom>
          <a:solidFill>
            <a:srgbClr val="F7F5F0"/>
          </a:solidFill>
          <a:ln w="9525">
            <a:solidFill>
              <a:srgbClr val="E6E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217152" y="2331720"/>
            <a:ext cx="1097280" cy="310896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17152" y="2350008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Segoe UI"/>
              </a:rPr>
              <a:t>Fase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7152" y="2724912"/>
            <a:ext cx="2423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50" b="1">
                <a:solidFill>
                  <a:srgbClr val="E0590F"/>
                </a:solidFill>
                <a:latin typeface="Segoe UI"/>
              </a:rPr>
              <a:t>Deploy · Run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7152" y="301752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15181C"/>
                </a:solidFill>
                <a:latin typeface="Segoe UI"/>
              </a:rPr>
              <a:t>Virada e hypercare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7152" y="3474720"/>
            <a:ext cx="2441448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Cutover e go-live</a:t>
            </a:r>
          </a:p>
          <a:p>
            <a:pPr>
              <a:lnSpc>
                <a:spcPct val="105000"/>
              </a:lnSpc>
              <a:spcAft>
                <a:spcPts val="200"/>
              </a:spcAft>
            </a:pPr>
            <a:r>
              <a:rPr sz="800">
                <a:solidFill>
                  <a:srgbClr val="E0590F"/>
                </a:solidFill>
                <a:latin typeface="Segoe UI"/>
              </a:rPr>
              <a:t>▪ </a:t>
            </a:r>
            <a:r>
              <a:rPr sz="1000">
                <a:solidFill>
                  <a:srgbClr val="15181C"/>
                </a:solidFill>
                <a:latin typeface="Segoe UI"/>
              </a:rPr>
              <a:t>Estabilização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486400"/>
            <a:ext cx="11064240" cy="566928"/>
          </a:xfrm>
          <a:prstGeom prst="rect">
            <a:avLst/>
          </a:prstGeom>
          <a:solidFill>
            <a:srgbClr val="EFEB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1520" y="5586984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15181C"/>
                </a:solidFill>
                <a:latin typeface="Segoe UI"/>
              </a:rPr>
              <a:t>Duração por porte do site e time (líder + funcionais + localização/dados) estimados no OneFlow 360. Cliente: sponsor local + key users.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059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6576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1">
                <a:solidFill>
                  <a:srgbClr val="E0590F"/>
                </a:solidFill>
                <a:latin typeface="Segoe UI"/>
              </a:rPr>
              <a:t>Investimento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0642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>
                <a:solidFill>
                  <a:srgbClr val="15181C"/>
                </a:solidFill>
                <a:latin typeface="Segoe UI"/>
              </a:rPr>
              <a:t>Como o valor é formado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81328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>
                <a:solidFill>
                  <a:srgbClr val="5C646C"/>
                </a:solidFill>
                <a:latin typeface="Segoe UI"/>
              </a:rPr>
              <a:t>Preço por faixa, formado pelo nº de sites, grau de localização e deltas — dimensionados no OneFlow 360.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103120"/>
          <a:ext cx="11064240" cy="235915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31920"/>
                <a:gridCol w="7132320"/>
              </a:tblGrid>
              <a:tr h="47183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Driver do custo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O que considera</a:t>
                      </a:r>
                    </a:p>
                  </a:txBody>
                  <a:tcPr marL="109728" marT="36576" marB="36576" anchor="ctr">
                    <a:solidFill>
                      <a:srgbClr val="1F2328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Nº de sites / países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Quantidade de unidades no escopo do rollout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Grau de localização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Exigências fiscais, legais e idioma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  <a:tr h="47183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Deltas ao template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Diferenças de processo e integrações locais</a:t>
                      </a:r>
                    </a:p>
                  </a:txBody>
                  <a:tcPr marL="109728" marT="36576" marB="36576" anchor="ctr">
                    <a:solidFill>
                      <a:srgbClr val="F7F5F0"/>
                    </a:solidFill>
                  </a:tcPr>
                </a:tc>
              </a:tr>
              <a:tr h="47183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181C"/>
                          </a:solidFill>
                          <a:latin typeface="Segoe UI"/>
                        </a:rPr>
                        <a:t>Dados e mudança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3F6B53"/>
                          </a:solidFill>
                          <a:latin typeface="Segoe UI"/>
                        </a:rPr>
                        <a:t>Volume de migração, treinamento e adoção</a:t>
                      </a:r>
                    </a:p>
                  </a:txBody>
                  <a:tcPr marL="109728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8640" y="5486400"/>
            <a:ext cx="11064240" cy="86868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605272"/>
            <a:ext cx="10698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300" b="1">
                <a:solidFill>
                  <a:srgbClr val="FFFFFF"/>
                </a:solidFill>
                <a:latin typeface="Segoe UI"/>
              </a:rPr>
              <a:t>Valor do projeto: A DEFINIR — fechado após o dimensionamento no OneFlow 360.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0">
                <a:solidFill>
                  <a:srgbClr val="C9CDD3"/>
                </a:solidFill>
                <a:latin typeface="Segoe UI"/>
              </a:rPr>
              <a:t>A estimativa ROM é preliminar e explícita em premissas; o número final sai do escopo aprovado.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8A919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8A9199"/>
                </a:solidFill>
                <a:latin typeface="Segoe UI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>
                <a:solidFill>
                  <a:srgbClr val="F26722"/>
                </a:solidFill>
                <a:latin typeface="Segoe UI"/>
              </a:rPr>
              <a:t>Próximos passos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Do alinhamento ao kickoff, quatro passos.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Aprovar escopo e aderência ao template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219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Nomear o time (global + local)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5683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83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Disponibilizar evidências do site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26880" y="3566160"/>
            <a:ext cx="2606040" cy="1371600"/>
          </a:xfrm>
          <a:prstGeom prst="rect">
            <a:avLst/>
          </a:prstGeom>
          <a:solidFill>
            <a:srgbClr val="2A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91472" y="3657600"/>
            <a:ext cx="2331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1">
                <a:solidFill>
                  <a:srgbClr val="F26722"/>
                </a:solidFill>
                <a:latin typeface="Segoe U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91472" y="4069080"/>
            <a:ext cx="2276856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Segoe UI"/>
              </a:rPr>
              <a:t>Agendar o kickoff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>
                <a:solidFill>
                  <a:srgbClr val="C9CDD3"/>
                </a:solidFill>
                <a:latin typeface="Segoe UI"/>
              </a:rPr>
              <a:t>Decisões esperadas: aprovação da abordagem · sponsor local e owners · janela de início · responsável pelo aceite.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2823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1">
                <a:solidFill>
                  <a:srgbClr val="6A7179"/>
                </a:solidFill>
                <a:latin typeface="Segoe UI"/>
              </a:rPr>
              <a:t>PROPOSTA — USO DO CLIENTE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6428232"/>
            <a:ext cx="3291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6A7179"/>
                </a:solidFill>
                <a:latin typeface="Segoe U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