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4846320" cy="27432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C9CDD3"/>
                </a:solidFill>
                <a:latin typeface="Segoe UI"/>
              </a:rPr>
              <a:t>Gerência de Delivery Funcional SAP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26722"/>
                </a:solidFill>
                <a:latin typeface="Segoe UI"/>
              </a:rPr>
              <a:t>Conversion · Brownfield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148840"/>
            <a:ext cx="1069848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400" b="1">
                <a:solidFill>
                  <a:srgbClr val="FFFFFF"/>
                </a:solidFill>
                <a:latin typeface="Segoe UI"/>
              </a:rPr>
              <a:t>Converter o ECC para o S/4HANA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4048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>
                <a:solidFill>
                  <a:srgbClr val="C9CDD3"/>
                </a:solidFill>
                <a:latin typeface="Segoe UI"/>
              </a:rPr>
              <a:t>Levar o sistema atual (ECC) ao S/4HANA preservando histórico e processos — com simplificação e remediação de código.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89204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CFD3D8"/>
                </a:solidFill>
                <a:latin typeface="Segoe UI"/>
              </a:rPr>
              <a:t>[ Brownfield ]   [ System Conversion ]   [ Clean Core ]   [ SAP Activate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7607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9AA0A6"/>
                </a:solidFill>
                <a:latin typeface="Segoe UI"/>
              </a:rPr>
              <a:t>Preparado para o cliente · metodologia SAP Activate (system conversion)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F26722"/>
                </a:solidFill>
                <a:latin typeface="Segoe UI"/>
              </a:rPr>
              <a:t>Por que Conversion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20240"/>
            <a:ext cx="106984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Preservar o que funciona e modernizar a base — sem recomeçar do zero.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>
                <a:solidFill>
                  <a:srgbClr val="C9CDD3"/>
                </a:solidFill>
                <a:latin typeface="Segoe UI"/>
              </a:rPr>
              <a:t>Mantemos histórico e processos essenciais enquanto adotamos o modelo de dados do S/4HANA e remediamos o legado.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Quando usar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Quando a Conversion é o caminho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Indicada quando os processos atuais servem e a meta é modernizar a plataforma com menor mudança.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INDICADORES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Quer manter processos e histórico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ECC estável e conhecido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Greenfield tem prazo/risco alto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Investimento atual a preservar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BENEFÍCIOS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Preserva investimento e histórico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Menor mudança de processo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Caminho direto ao S/4HANA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Base para evoluir depois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TRADE-OFFS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Remediação de código Z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Itens de simplificação a tratar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Downtime de conversão (técnico)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Metodologia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As fases no SAP Activate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Ciclo com forte componente técnico, do readiness ao go-live.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DISCOVER · BASE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Readiness check e business case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Estratégia de conversão</a:t>
            </a:r>
          </a:p>
        </p:txBody>
      </p:sp>
      <p:sp>
        <p:nvSpPr>
          <p:cNvPr id="9" name="Rectangle 8"/>
          <p:cNvSpPr/>
          <p:nvPr/>
        </p:nvSpPr>
        <p:spPr>
          <a:xfrm>
            <a:off x="336042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014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PREPARE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Plano e sandbox de conversão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Ambientes e governança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7220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8192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EXPLORE · FOCO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Simplification items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Análise de custom code (ATC)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98398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9370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REALIZE · DEPLOY · RUN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Conversão técnica (DMO/SUM)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Testes e ensaios de cutover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Go-live e hypercare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5897880"/>
            <a:ext cx="11064240" cy="566928"/>
          </a:xfrm>
          <a:prstGeom prst="rect">
            <a:avLst/>
          </a:prstGeom>
          <a:solidFill>
            <a:srgbClr val="EF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5998464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15181C"/>
                </a:solidFill>
                <a:latin typeface="Segoe UI"/>
              </a:rPr>
              <a:t>Princípio: simplificar e remediar para clean core; cada ajuste é guiado pela compatibilidade com o S/4HANA.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Abordagem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Do readiness à virada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Três frentes: preparar, converter e garantir qualidade.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PREPARAÇÃO TÉCNICA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Readiness check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Simplification list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Custom code / ATC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CONVERSÃO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DMO / SUM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Ajustes funcionais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Remediação de código 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QUALIDADE E VIRADA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Testes de regressão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Ensaios de cutover (mock)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Go-live e hypercare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Entregas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Pacote de entregáveis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Conjunto recomendado para uma conversão de sistema ECC → S/4HANA.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2103120"/>
          <a:ext cx="11064240" cy="378561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931920"/>
                <a:gridCol w="7132320"/>
              </a:tblGrid>
              <a:tr h="47320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Entregável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Valor para o cliente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Readiness &amp; simplification report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Visão do que muda e dos pré-requisitos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Remediação de custom code (ATC)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Código compatível com o S/4HANA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Plano de conversão (DMO/SUM)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Abordagem técnica clara e segura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Ensaios de cutover (mock runs)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Downtime previsível e ensaiado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Testes de regressão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Riscos controlados antes da virada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Treinamento dos deltas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Adoção das mudanças do S/4HANA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Cutover e hypercare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Virada controlada e estabilização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Cronograma e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Cronograma macro e envolvimento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Referência por porte; o calendário sai do nº de objetos Z, simplification items e volume de dados.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Prepare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Readiness e plano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Readiness check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Sandbox de conversão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92424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529584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9584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9584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Explore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9584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Simplification e código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9584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Simplification items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Custom code / ATC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36208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73368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73368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Realize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3368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Conversão e testes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3368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DMO/SUM e ajustes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Regressão e mocks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79992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217152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217152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7152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Deploy · Run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17152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Virada e hypercare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17152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Cutover e go-live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Estabilização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486400"/>
            <a:ext cx="11064240" cy="566928"/>
          </a:xfrm>
          <a:prstGeom prst="rect">
            <a:avLst/>
          </a:prstGeom>
          <a:solidFill>
            <a:srgbClr val="EF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1520" y="5586984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15181C"/>
                </a:solidFill>
                <a:latin typeface="Segoe UI"/>
              </a:rPr>
              <a:t>Duração por porte e time (líder/arquiteto + Basis/técnico + funcionais) estimados no OneFlow 360. Cliente: process owners + TI/Basis.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Investimento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Como o valor é formado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Preço por faixa, formado pela complexidade técnica e volume — dimensionados no OneFlow 360.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2103120"/>
          <a:ext cx="11064240" cy="2359152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931920"/>
                <a:gridCol w="7132320"/>
              </a:tblGrid>
              <a:tr h="47183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Driver do custo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O que considera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</a:tr>
              <a:tr h="47183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Código Z a remediar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Quantidade de objetos e findings do ATC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183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Simplification items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Itens aplicáveis ao escopo funcional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183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Add-ons e integrações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Compatibilidade e dependências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18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Dados e downtime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Volume, estratégia de conversão e janela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48640" y="5486400"/>
            <a:ext cx="11064240" cy="86868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605272"/>
            <a:ext cx="10698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300" b="1">
                <a:solidFill>
                  <a:srgbClr val="FFFFFF"/>
                </a:solidFill>
                <a:latin typeface="Segoe UI"/>
              </a:rPr>
              <a:t>Valor do projeto: A DEFINIR — fechado após o dimensionamento no OneFlow 360.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0">
                <a:solidFill>
                  <a:srgbClr val="C9CDD3"/>
                </a:solidFill>
                <a:latin typeface="Segoe UI"/>
              </a:rPr>
              <a:t>A estimativa ROM é preliminar e explícita em premissas; o número final sai do escopo aprovado.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F26722"/>
                </a:solidFill>
                <a:latin typeface="Segoe UI"/>
              </a:rPr>
              <a:t>Próximos passos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20240"/>
            <a:ext cx="106984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Do alinhamento ao kickoff, quatro passos.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Aprovar escopo e abordagem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2219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2219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Nomear o time (funcional + técnico)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224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5683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683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Rodar o readiness check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2688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9147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9147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Agendar o kickoff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12064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>
                <a:solidFill>
                  <a:srgbClr val="C9CDD3"/>
                </a:solidFill>
                <a:latin typeface="Segoe UI"/>
              </a:rPr>
              <a:t>Decisões esperadas: aprovação da abordagem · sponsor e owners · janela de início · responsável pelo aceite.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